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313" r:id="rId6"/>
    <p:sldId id="770" r:id="rId7"/>
    <p:sldId id="771" r:id="rId8"/>
    <p:sldId id="321" r:id="rId9"/>
  </p:sldIdLst>
  <p:sldSz cx="9144000" cy="6858000" type="screen4x3"/>
  <p:notesSz cx="6810375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F23"/>
    <a:srgbClr val="482986"/>
    <a:srgbClr val="3E2373"/>
    <a:srgbClr val="1E1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27E1DC-94E0-40FF-B482-B63218EC50CD}" v="3" dt="2022-01-06T14:58:35.8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727" autoAdjust="0"/>
  </p:normalViewPr>
  <p:slideViewPr>
    <p:cSldViewPr>
      <p:cViewPr varScale="1">
        <p:scale>
          <a:sx n="127" d="100"/>
          <a:sy n="127" d="100"/>
        </p:scale>
        <p:origin x="91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E0C7AA-895F-48DF-8CBA-975F062424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4A004E-F327-436C-A999-4C693BA2AA9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1441CB9-4773-4B42-BBC4-CF9950E47C8B}" type="datetimeFigureOut">
              <a:rPr lang="en-GB"/>
              <a:pPr>
                <a:defRPr/>
              </a:pPr>
              <a:t>06/01/22</a:t>
            </a:fld>
            <a:endParaRPr lang="en-GB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1326C0E-7A6A-4E00-AA92-5361AAC0AAE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6CEBCD5-38A2-41D6-9190-3D7CD2B70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8300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D2C72-232B-4AFC-BB1C-6BDEAAA0CC6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1FBF-6EE6-4D2C-94DF-F85FE006C1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A84B9B4-18DA-47FB-B5C3-796DDE365B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51251C-5E33-462B-9C7E-06EF1728B2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B6B23E-1164-42F6-AC73-B24A84415C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53430F-31F2-4F3D-B0B6-FC8BD37943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F081F-1796-46CE-8A5B-898889E1091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533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173E18-BEDE-4F11-9AAC-DBEB388495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E65DFF-1188-4CAB-AA00-91658A0681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F1645A-7CD7-4407-A40D-4345F82AE5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537D5-B381-494C-85B7-6E5E36128D1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6606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5088" y="0"/>
            <a:ext cx="2138363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262688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B16624-B9D7-41C2-BF6A-FDD493FF97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833E08-4970-4905-B1CB-A4C6881E37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523728-FD06-44BF-810B-B8D05006F2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30857-3B0F-4B7F-BA79-7F6A08491D7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33518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70667"/>
            <a:ext cx="6619245" cy="1822514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7" y="5024967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828359" y="0"/>
            <a:ext cx="51435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4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5E0164-9A0B-4876-9136-971B83520B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84E771-97F7-459B-964E-1F55231842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1FA392-225F-4887-A813-F1AA31FA96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9B2BA-F810-40E8-89D4-BFB57D90117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9541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277D6C-35ED-4E23-82FE-BFDA3AE78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0CD81E-0A02-486F-B6BF-1A786F72C9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90ACDC-E3E7-480D-9E5E-44DD425E5B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BE18C-BF48-4B9C-8A12-4630E3536A2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081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49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1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8581E4-62A7-48D2-9969-ADF260238D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F39BC1-C448-48FD-8540-F88E8E6BE2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C56C74-C530-4EA3-B9B3-A9CD3997E4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B7BCD-AB0D-4C81-A161-0697AFBEBA6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5554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DBE944-BB1C-4850-9E64-F669808DDE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A5A4688-5846-4E1D-87C9-3F2D12E7D9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8AF5269-E5AD-4E2C-B099-FBA6914C73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2FEF-D422-48AA-B336-9A1F14E5247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035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9B5BC56-B1C3-4BC6-B3D7-B424742286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44A31A0-BEE3-4482-8FC0-1E1FC19F23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3E47B6-FE8F-4D06-A3B8-E4B0806529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C8783-6000-4B72-BC4A-8BD50820962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0071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9BE204C-0077-44ED-BB8B-14D3C19780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2B05050-D9C0-41AC-8BA3-38E5F43388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46FE9E3-888D-4CFF-BD3E-EACD054AF5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F3054-1B38-4987-9D0B-E7575A5A09B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4457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F63B43-3C02-45EC-A5F8-6753A6E466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6B4AF3-1AE7-40F7-87AD-DFCB22EBC9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685237-4547-4CDE-8122-96EFD07144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F1827-C9B2-4E7E-916B-40B7E026F21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8275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8ABA0D-C41C-4729-BB39-C15364808D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E0F04E-8609-4702-AC3F-132FB04A7E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20E308-DADB-4B84-A46F-1F10D9EC09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E2268-FADA-4492-A5DF-66C80506206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3371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E912194-D2BA-4DD8-8288-539B263730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"/>
            <a:ext cx="6084888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5CBF323-4B22-4829-A59D-E5D06B2AA8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1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A8FF70A-9BA3-4A1A-BBC2-EAE21F8BE2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8C63BD9-E00E-4827-9083-1EBF58C98C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38E7CAE-7E83-4E1D-A9CC-0072154E7B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70185F1-20D4-4CD1-BDA1-BD639EEE98B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pic>
        <p:nvPicPr>
          <p:cNvPr id="1031" name="Picture 11" descr="Letterhead_header">
            <a:extLst>
              <a:ext uri="{FF2B5EF4-FFF2-40B4-BE49-F238E27FC236}">
                <a16:creationId xmlns:a16="http://schemas.microsoft.com/office/drawing/2014/main" id="{DC4906E3-4CF9-4EE9-97A2-009A004E5C3D}"/>
              </a:ext>
            </a:extLst>
          </p:cNvPr>
          <p:cNvPicPr preferRelativeResize="0"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lr>
          <a:srgbClr val="EB8F23"/>
        </a:buClr>
        <a:buFont typeface="Arial" panose="020B0604020202020204" pitchFamily="34" charset="0"/>
        <a:buChar char="●"/>
        <a:defRPr sz="2500">
          <a:solidFill>
            <a:srgbClr val="482986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82986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482986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482986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482986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82986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82986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82986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82986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1" descr="Ribbon_purple">
            <a:extLst>
              <a:ext uri="{FF2B5EF4-FFF2-40B4-BE49-F238E27FC236}">
                <a16:creationId xmlns:a16="http://schemas.microsoft.com/office/drawing/2014/main" id="{DD2FFCD0-A8EB-4E25-BD06-0A397EE11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30749"/>
            <a:ext cx="9144000" cy="212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2">
            <a:extLst>
              <a:ext uri="{FF2B5EF4-FFF2-40B4-BE49-F238E27FC236}">
                <a16:creationId xmlns:a16="http://schemas.microsoft.com/office/drawing/2014/main" id="{BDB71875-F895-48E3-8319-43B031927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9" y="1679576"/>
            <a:ext cx="8115300" cy="199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8F23"/>
              </a:buClr>
              <a:buFont typeface="Arial" panose="020B0604020202020204" pitchFamily="34" charset="0"/>
              <a:buChar char="●"/>
              <a:defRPr sz="2500">
                <a:solidFill>
                  <a:srgbClr val="48298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48298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48298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rgbClr val="48298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48298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8298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8298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8298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8298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4400" b="1" dirty="0">
                <a:solidFill>
                  <a:srgbClr val="EB8F23"/>
                </a:solidFill>
              </a:rPr>
              <a:t>Council Strategic Overview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4400" b="1" dirty="0">
                <a:solidFill>
                  <a:srgbClr val="EB8F23"/>
                </a:solidFill>
              </a:rPr>
              <a:t>January 2022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853A5265-5B91-4A5D-9CF8-776FCFF414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5516" y="1340768"/>
            <a:ext cx="8712968" cy="51117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000" dirty="0"/>
              <a:t>Presentation re Harrow Council context and priorities to set scene for Leader and CEO Question and Answer session January 2022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Covid-19 has dominated since March 2020 having a major impact on the Borough, Council, businesses and residents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Covid has presented a number of dynamic and changing challenges:</a:t>
            </a:r>
          </a:p>
          <a:p>
            <a:pPr lvl="1">
              <a:lnSpc>
                <a:spcPct val="150000"/>
              </a:lnSpc>
            </a:pPr>
            <a:r>
              <a:rPr lang="en-GB" sz="1500" dirty="0"/>
              <a:t>Direct Covid-19 related activity – testing, regulations, business grants, community hub  etc</a:t>
            </a:r>
          </a:p>
          <a:p>
            <a:pPr lvl="1">
              <a:lnSpc>
                <a:spcPct val="150000"/>
              </a:lnSpc>
            </a:pPr>
            <a:r>
              <a:rPr lang="en-GB" sz="1500" dirty="0"/>
              <a:t>Service impact – working from home, staff absence, virtual delivery etc</a:t>
            </a:r>
          </a:p>
          <a:p>
            <a:pPr lvl="1">
              <a:lnSpc>
                <a:spcPct val="150000"/>
              </a:lnSpc>
            </a:pPr>
            <a:r>
              <a:rPr lang="en-GB" sz="1500" dirty="0"/>
              <a:t>Vaccination programme – logistics, communications and engagement </a:t>
            </a:r>
          </a:p>
          <a:p>
            <a:pPr lvl="1">
              <a:lnSpc>
                <a:spcPct val="150000"/>
              </a:lnSpc>
            </a:pPr>
            <a:r>
              <a:rPr lang="en-GB" sz="1500" dirty="0"/>
              <a:t>Recovery activity – economy, education, mental health etc </a:t>
            </a:r>
          </a:p>
          <a:p>
            <a:pPr lvl="1">
              <a:lnSpc>
                <a:spcPct val="150000"/>
              </a:lnSpc>
            </a:pPr>
            <a:r>
              <a:rPr lang="en-GB" sz="1500" dirty="0"/>
              <a:t>Particular challenges relating to the delivery of Adult Social Care 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Collectively this has created a major impact on organisational capacity 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Latest impact of Omicron Variant has exacerbated and prolonged this</a:t>
            </a:r>
          </a:p>
          <a:p>
            <a:pPr lvl="1">
              <a:lnSpc>
                <a:spcPct val="150000"/>
              </a:lnSpc>
            </a:pPr>
            <a:endParaRPr lang="en-GB" sz="1500" dirty="0"/>
          </a:p>
          <a:p>
            <a:pPr>
              <a:lnSpc>
                <a:spcPct val="150000"/>
              </a:lnSpc>
            </a:pPr>
            <a:endParaRPr lang="en-GB" sz="2400" dirty="0"/>
          </a:p>
        </p:txBody>
      </p:sp>
      <p:sp>
        <p:nvSpPr>
          <p:cNvPr id="7171" name="Title 1">
            <a:extLst>
              <a:ext uri="{FF2B5EF4-FFF2-40B4-BE49-F238E27FC236}">
                <a16:creationId xmlns:a16="http://schemas.microsoft.com/office/drawing/2014/main" id="{9D922E30-A19D-4510-BF19-829853394E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65" y="19052"/>
            <a:ext cx="6084887" cy="1052513"/>
          </a:xfrm>
        </p:spPr>
        <p:txBody>
          <a:bodyPr anchor="b"/>
          <a:lstStyle/>
          <a:p>
            <a:r>
              <a:rPr lang="en-US" altLang="en-US" sz="2800" b="1" dirty="0" err="1"/>
              <a:t>Organisational</a:t>
            </a:r>
            <a:r>
              <a:rPr lang="en-US" altLang="en-US" sz="2800" b="1" dirty="0"/>
              <a:t> Context 2022</a:t>
            </a:r>
            <a:br>
              <a:rPr lang="en-US" altLang="en-US" dirty="0"/>
            </a:b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10428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F920-5EED-424F-96BF-0B310FC64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Outlook for 2022?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BB642-4313-410D-A773-AAEDE13F6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66019"/>
            <a:ext cx="8784975" cy="45259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1900" dirty="0"/>
              <a:t>Pandemic response will continue to be a major organisational focus probably until the Spring</a:t>
            </a:r>
            <a:r>
              <a:rPr lang="en-GB" sz="1900"/>
              <a:t>? </a:t>
            </a:r>
          </a:p>
          <a:p>
            <a:pPr>
              <a:lnSpc>
                <a:spcPct val="150000"/>
              </a:lnSpc>
            </a:pPr>
            <a:r>
              <a:rPr lang="en-GB" sz="1900" dirty="0"/>
              <a:t>Capacity at all levels is stretched and recruitment is a major challenge</a:t>
            </a:r>
          </a:p>
          <a:p>
            <a:pPr>
              <a:lnSpc>
                <a:spcPct val="150000"/>
              </a:lnSpc>
            </a:pPr>
            <a:r>
              <a:rPr lang="en-GB" sz="1900" dirty="0"/>
              <a:t>Outlook for remainder of 2022 more difficult to predict but grounds for some optimism due to vaccination and immunity </a:t>
            </a:r>
          </a:p>
          <a:p>
            <a:pPr>
              <a:lnSpc>
                <a:spcPct val="150000"/>
              </a:lnSpc>
            </a:pPr>
            <a:r>
              <a:rPr lang="en-GB" sz="1900" dirty="0"/>
              <a:t>Council Elections in May 2022 important context and new Administration will set focus for next four years in a (hopefully) post pandemic context</a:t>
            </a:r>
          </a:p>
          <a:p>
            <a:pPr>
              <a:lnSpc>
                <a:spcPct val="150000"/>
              </a:lnSpc>
            </a:pPr>
            <a:r>
              <a:rPr lang="en-GB" sz="1900" dirty="0"/>
              <a:t>Context of significant financial uncertainty pre October 2021 Spending Review and ongoing impact of Covid-19</a:t>
            </a:r>
          </a:p>
          <a:p>
            <a:pPr>
              <a:lnSpc>
                <a:spcPct val="150000"/>
              </a:lnSpc>
            </a:pPr>
            <a:r>
              <a:rPr lang="en-GB" sz="1900" dirty="0"/>
              <a:t>Greater financial certainty for 2023/4 with budget for 2022/3 providing some stability for new Administration to plan for MTFS</a:t>
            </a:r>
          </a:p>
          <a:p>
            <a:pPr>
              <a:lnSpc>
                <a:spcPct val="150000"/>
              </a:lnSpc>
            </a:pPr>
            <a:r>
              <a:rPr lang="en-GB" sz="1900" dirty="0"/>
              <a:t>Key managerial leadership changes will happen during 2022 </a:t>
            </a:r>
          </a:p>
          <a:p>
            <a:pPr>
              <a:lnSpc>
                <a:spcPct val="150000"/>
              </a:lnSpc>
            </a:pPr>
            <a:endParaRPr lang="en-GB" sz="2000" dirty="0"/>
          </a:p>
          <a:p>
            <a:pPr>
              <a:lnSpc>
                <a:spcPct val="150000"/>
              </a:lnSpc>
            </a:pPr>
            <a:endParaRPr lang="en-GB" sz="2000" dirty="0"/>
          </a:p>
          <a:p>
            <a:pPr marL="0" indent="0">
              <a:lnSpc>
                <a:spcPct val="150000"/>
              </a:lnSpc>
              <a:buNone/>
            </a:pPr>
            <a:endParaRPr lang="en-GB" sz="2000" dirty="0"/>
          </a:p>
          <a:p>
            <a:pPr>
              <a:lnSpc>
                <a:spcPct val="150000"/>
              </a:lnSpc>
            </a:pPr>
            <a:endParaRPr lang="en-GB" sz="2000" dirty="0"/>
          </a:p>
          <a:p>
            <a:pPr>
              <a:lnSpc>
                <a:spcPct val="150000"/>
              </a:lnSpc>
            </a:pPr>
            <a:endParaRPr lang="en-GB" sz="2000" dirty="0"/>
          </a:p>
          <a:p>
            <a:pPr>
              <a:lnSpc>
                <a:spcPct val="150000"/>
              </a:lnSpc>
            </a:pPr>
            <a:endParaRPr lang="en-GB" sz="2000" dirty="0"/>
          </a:p>
          <a:p>
            <a:pPr>
              <a:lnSpc>
                <a:spcPct val="150000"/>
              </a:lnSpc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042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F920-5EED-424F-96BF-0B310FC64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Organisational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BB642-4313-410D-A773-AAEDE13F6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24744"/>
            <a:ext cx="8784975" cy="47426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000" dirty="0"/>
              <a:t>Ongoing Covid-19 response – Adult Social Care and vaccination key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Core service delivery – dealing with direct impact of pandemic on capacity and resilience 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Regeneration Programme and HSDP</a:t>
            </a:r>
          </a:p>
          <a:p>
            <a:pPr lvl="1">
              <a:lnSpc>
                <a:spcPct val="150000"/>
              </a:lnSpc>
            </a:pPr>
            <a:r>
              <a:rPr lang="en-GB" sz="1500" dirty="0"/>
              <a:t>Three key sites – Byron, Poets and Peel</a:t>
            </a:r>
          </a:p>
          <a:p>
            <a:pPr lvl="1">
              <a:lnSpc>
                <a:spcPct val="150000"/>
              </a:lnSpc>
            </a:pPr>
            <a:r>
              <a:rPr lang="en-GB" sz="1500" dirty="0"/>
              <a:t>Milton Road and Grange Farm</a:t>
            </a:r>
          </a:p>
          <a:p>
            <a:pPr lvl="1">
              <a:lnSpc>
                <a:spcPct val="150000"/>
              </a:lnSpc>
            </a:pPr>
            <a:r>
              <a:rPr lang="en-GB" sz="1500" dirty="0"/>
              <a:t>Accommodation Strategy as enabler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Borough Plan in context of Pandemic – health inequalities, economy, poverty, housing, education etc 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Council Modernisation – Equalities Diversity and Inclusion, IT systems, staff development 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MTFS development and planning for 2023/4</a:t>
            </a:r>
          </a:p>
          <a:p>
            <a:pPr>
              <a:lnSpc>
                <a:spcPct val="150000"/>
              </a:lnSpc>
            </a:pPr>
            <a:endParaRPr lang="en-GB" sz="2000" dirty="0"/>
          </a:p>
          <a:p>
            <a:pPr>
              <a:lnSpc>
                <a:spcPct val="150000"/>
              </a:lnSpc>
            </a:pPr>
            <a:endParaRPr lang="en-GB" sz="2000" dirty="0"/>
          </a:p>
          <a:p>
            <a:pPr marL="0" indent="0">
              <a:lnSpc>
                <a:spcPct val="150000"/>
              </a:lnSpc>
              <a:buNone/>
            </a:pPr>
            <a:endParaRPr lang="en-GB" sz="2000" dirty="0"/>
          </a:p>
          <a:p>
            <a:pPr>
              <a:lnSpc>
                <a:spcPct val="150000"/>
              </a:lnSpc>
            </a:pPr>
            <a:endParaRPr lang="en-GB" sz="2000" dirty="0"/>
          </a:p>
          <a:p>
            <a:pPr>
              <a:lnSpc>
                <a:spcPct val="150000"/>
              </a:lnSpc>
            </a:pPr>
            <a:endParaRPr lang="en-GB" sz="2000" dirty="0"/>
          </a:p>
          <a:p>
            <a:pPr>
              <a:lnSpc>
                <a:spcPct val="150000"/>
              </a:lnSpc>
            </a:pPr>
            <a:endParaRPr lang="en-GB" sz="2000" dirty="0"/>
          </a:p>
          <a:p>
            <a:pPr>
              <a:lnSpc>
                <a:spcPct val="150000"/>
              </a:lnSpc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642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9A4E8-74C7-438E-814D-1F5B95A42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70" y="1"/>
            <a:ext cx="7281434" cy="1052513"/>
          </a:xfrm>
        </p:spPr>
        <p:txBody>
          <a:bodyPr/>
          <a:lstStyle/>
          <a:p>
            <a:r>
              <a:rPr lang="en-GB" sz="2800" b="1" dirty="0"/>
              <a:t> Medium – Term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4BC3D-A35D-4C77-BEB8-C7EEEAA0B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24" y="1124744"/>
            <a:ext cx="8568952" cy="547260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000" dirty="0"/>
              <a:t>Assumption that post May 2022 Election new Administration will be able to plan for a post Covid-19 scenario……?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Ongoing focus on Covid-19 recovery activity e.g. health, education</a:t>
            </a:r>
            <a:r>
              <a:rPr lang="en-GB" sz="2000"/>
              <a:t>, economy </a:t>
            </a:r>
            <a:endParaRPr lang="en-GB" sz="2000" dirty="0"/>
          </a:p>
          <a:p>
            <a:pPr>
              <a:lnSpc>
                <a:spcPct val="150000"/>
              </a:lnSpc>
            </a:pPr>
            <a:r>
              <a:rPr lang="en-GB" sz="2000" dirty="0"/>
              <a:t>Borough Plan refresh along with engagement and consultation with partners, stakeholders and residents re priorities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Delivery of the Administration’s priorities for the Regeneration programme and HSDP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MTFS covering the period 2023/4 and beyond based upon a three year financial settlement?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Next phase of organisational modernisation </a:t>
            </a:r>
          </a:p>
          <a:p>
            <a:pPr>
              <a:lnSpc>
                <a:spcPct val="150000"/>
              </a:lnSpc>
            </a:pPr>
            <a:endParaRPr lang="en-GB" sz="2000" dirty="0"/>
          </a:p>
          <a:p>
            <a:pPr>
              <a:lnSpc>
                <a:spcPct val="150000"/>
              </a:lnSpc>
            </a:pPr>
            <a:endParaRPr lang="en-GB" sz="2000" dirty="0"/>
          </a:p>
          <a:p>
            <a:pPr>
              <a:lnSpc>
                <a:spcPct val="150000"/>
              </a:lnSpc>
            </a:pPr>
            <a:endParaRPr lang="en-GB" sz="2100" dirty="0"/>
          </a:p>
          <a:p>
            <a:pPr marL="0" indent="0">
              <a:lnSpc>
                <a:spcPct val="150000"/>
              </a:lnSpc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098565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600ABAE5EAD944875A8F3FD05D3441" ma:contentTypeVersion="4" ma:contentTypeDescription="Create a new document." ma:contentTypeScope="" ma:versionID="3e9c3da743278135f3c86f3a4c0b66ec">
  <xsd:schema xmlns:xsd="http://www.w3.org/2001/XMLSchema" xmlns:xs="http://www.w3.org/2001/XMLSchema" xmlns:p="http://schemas.microsoft.com/office/2006/metadata/properties" xmlns:ns3="64f86662-e1c4-4a69-b421-f9f18f07dc62" targetNamespace="http://schemas.microsoft.com/office/2006/metadata/properties" ma:root="true" ma:fieldsID="c1e1dbf0f9e4c3a4134ebdb6f77eba7d" ns3:_="">
    <xsd:import namespace="64f86662-e1c4-4a69-b421-f9f18f07dc6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f86662-e1c4-4a69-b421-f9f18f07dc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11C0BD-825C-4D98-814C-91F6103AB3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CB0AD6-5BBA-4D87-ADBD-2CC898C4FCD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4f86662-e1c4-4a69-b421-f9f18f07dc6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299B04C-F688-4B55-BB03-5E4563C4E7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f86662-e1c4-4a69-b421-f9f18f07dc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67430</TotalTime>
  <Words>423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Default Design</vt:lpstr>
      <vt:lpstr>PowerPoint Presentation</vt:lpstr>
      <vt:lpstr>Organisational Context 2022 </vt:lpstr>
      <vt:lpstr>Outlook for 2022?</vt:lpstr>
      <vt:lpstr>Organisational Priorities</vt:lpstr>
      <vt:lpstr> Medium – Term Planning</vt:lpstr>
    </vt:vector>
  </TitlesOfParts>
  <Company>Harrow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Harrow Council</dc:creator>
  <cp:lastModifiedBy>Alison Atherton</cp:lastModifiedBy>
  <cp:revision>308</cp:revision>
  <cp:lastPrinted>2019-07-08T09:08:00Z</cp:lastPrinted>
  <dcterms:created xsi:type="dcterms:W3CDTF">2009-03-31T10:01:49Z</dcterms:created>
  <dcterms:modified xsi:type="dcterms:W3CDTF">2022-01-06T16:07:11Z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0x01010037600ABAE5EAD944875A8F3FD05D3441</vt:lpwstr>
  </property>
</Properties>
</file>